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3"/>
    <p:sldId id="367" r:id="rId4"/>
    <p:sldId id="361" r:id="rId6"/>
    <p:sldId id="369" r:id="rId7"/>
    <p:sldId id="425" r:id="rId8"/>
    <p:sldId id="426" r:id="rId9"/>
    <p:sldId id="428" r:id="rId10"/>
    <p:sldId id="365" r:id="rId11"/>
    <p:sldId id="429" r:id="rId12"/>
    <p:sldId id="430" r:id="rId13"/>
    <p:sldId id="35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8"/>
    <a:srgbClr val="3A68BC"/>
    <a:srgbClr val="8994BD"/>
    <a:srgbClr val="96A2D0"/>
    <a:srgbClr val="93BFF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EBC71-470F-4178-8939-B7F43C998C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53EF-5364-44E3-BFA2-84231755F7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今天我要介绍的是</a:t>
            </a:r>
            <a:r>
              <a:rPr lang="en-US" altLang="zh-CN"/>
              <a:t>TGRS2025</a:t>
            </a:r>
            <a:r>
              <a:rPr lang="zh-CN" altLang="en-US"/>
              <a:t>用于红外图像增强的细节感知网络</a:t>
            </a:r>
            <a:r>
              <a:rPr lang="en-US" altLang="zh-CN"/>
              <a:t>。</a:t>
            </a:r>
            <a:r>
              <a:rPr lang="zh-CN" altLang="en-US"/>
              <a:t>它提出了一种协同的红外图像增强网络（</a:t>
            </a:r>
            <a:r>
              <a:rPr lang="en-US" altLang="zh-CN"/>
              <a:t>DCDNet</a:t>
            </a:r>
            <a:r>
              <a:rPr lang="zh-CN" altLang="en-US"/>
              <a:t>），它同时实现了去噪、对比度改善和细节保留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首先是动机</a:t>
            </a:r>
            <a:r>
              <a:rPr lang="en-US" altLang="zh-CN"/>
              <a:t>。</a:t>
            </a:r>
            <a:r>
              <a:rPr lang="zh-CN" altLang="en-US"/>
              <a:t>由于红外辐射的波长较长</a:t>
            </a:r>
            <a:r>
              <a:rPr lang="en-US" altLang="zh-CN"/>
              <a:t>、</a:t>
            </a:r>
            <a:r>
              <a:rPr lang="zh-CN" altLang="en-US"/>
              <a:t>动态范围有限</a:t>
            </a:r>
            <a:r>
              <a:rPr lang="en-US" altLang="zh-CN"/>
              <a:t>，</a:t>
            </a:r>
            <a:r>
              <a:rPr lang="zh-CN" altLang="en-US"/>
              <a:t>存</a:t>
            </a:r>
            <a:r>
              <a:rPr lang="zh-CN" altLang="en-US">
                <a:latin typeface="Arial Bold" panose="020B0604020202090204" charset="0"/>
              </a:rPr>
              <a:t>在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噪声、低对比度和细节缺失的特点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针对去噪和对比度改善两个方面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有很多传统的和基于学习的方法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但这些任务仅关注去噪或对比度增强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应用到红外领域效果也有限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而且去噪和对比度改善两个任务在细节保留方面存在相关性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一方面</a:t>
            </a:r>
            <a:r>
              <a:rPr lang="en-US" altLang="zh-CN" dirty="0">
                <a:solidFill>
                  <a:srgbClr val="003F88"/>
                </a:solidFill>
                <a:latin typeface="Arial Bold" panose="020B0604020202090204" charset="0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在减少噪声的同时会平滑掉精细细节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另一方面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对比度增强可能会放大噪声和伪影，而不是保留实际细节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。针对这个问题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本文提出了在多阶段红外图像增强过程中采用细节保留策略的方法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在红外领域进行去噪和对比度改善的同时进行细节提取和保留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  <a:p>
            <a:endParaRPr lang="zh-CN" altLang="en-US" dirty="0">
              <a:solidFill>
                <a:srgbClr val="003F88"/>
              </a:solidFill>
              <a:latin typeface="Arial Bold" panose="020B0604020202090204" charset="0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这是</a:t>
            </a:r>
            <a:r>
              <a:rPr lang="en-US" altLang="zh-CN"/>
              <a:t>DCDNet</a:t>
            </a:r>
            <a:r>
              <a:rPr lang="zh-CN" altLang="en-US"/>
              <a:t>的主要架构</a:t>
            </a:r>
            <a:r>
              <a:rPr lang="en-US" altLang="zh-CN"/>
              <a:t>，</a:t>
            </a:r>
            <a:r>
              <a:rPr lang="zh-CN" altLang="en-US"/>
              <a:t>将红外图像增强分解为先去噪后改善对比度两个任务级联</a:t>
            </a:r>
            <a:r>
              <a:rPr lang="en-US" altLang="zh-CN"/>
              <a:t>。</a:t>
            </a:r>
            <a:r>
              <a:rPr lang="zh-CN" altLang="en-US"/>
              <a:t>由深度去噪先验（</a:t>
            </a:r>
            <a:r>
              <a:rPr lang="en-US" altLang="zh-CN"/>
              <a:t>DDP</a:t>
            </a:r>
            <a:r>
              <a:rPr lang="zh-CN" altLang="en-US"/>
              <a:t>）和对比度改善模块（</a:t>
            </a:r>
            <a:r>
              <a:rPr lang="en-US" altLang="zh-CN"/>
              <a:t>CIM</a:t>
            </a:r>
            <a:r>
              <a:rPr lang="zh-CN" altLang="en-US"/>
              <a:t>）组成</a:t>
            </a:r>
            <a:r>
              <a:rPr lang="en-US" altLang="zh-CN"/>
              <a:t> </a:t>
            </a:r>
            <a:r>
              <a:rPr lang="zh-CN" altLang="en-US"/>
              <a:t>。为了保持红外图像中的细节，开发了</a:t>
            </a:r>
            <a:r>
              <a:rPr lang="zh-CN" altLang="en-US">
                <a:sym typeface="+mn-ea"/>
              </a:rPr>
              <a:t>由细节感知单元（</a:t>
            </a:r>
            <a:r>
              <a:rPr lang="en-US" altLang="zh-CN">
                <a:sym typeface="+mn-ea"/>
              </a:rPr>
              <a:t>DAU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它</a:t>
            </a:r>
            <a:r>
              <a:rPr lang="zh-CN" altLang="en-US"/>
              <a:t>在</a:t>
            </a:r>
            <a:r>
              <a:rPr lang="en-US" altLang="zh-CN"/>
              <a:t> DDP</a:t>
            </a:r>
            <a:r>
              <a:rPr lang="zh-CN" altLang="en-US"/>
              <a:t>的编码器中提取原始细节特征信息，并在对比度改善过程中将其整合到</a:t>
            </a:r>
            <a:r>
              <a:rPr lang="en-US" altLang="zh-CN"/>
              <a:t> CIM </a:t>
            </a:r>
            <a:r>
              <a:rPr lang="zh-CN" altLang="en-US"/>
              <a:t>的解码器中，</a:t>
            </a:r>
            <a:r>
              <a:rPr lang="zh-CN" altLang="en-US"/>
              <a:t>来改善最终结果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首先是深度去噪先验（</a:t>
            </a:r>
            <a:r>
              <a:rPr lang="en-US" altLang="zh-CN"/>
              <a:t>DDP</a:t>
            </a:r>
            <a:r>
              <a:rPr lang="zh-CN" altLang="en-US"/>
              <a:t>），由生成器和判别器组成。生成器由</a:t>
            </a:r>
            <a:r>
              <a:rPr lang="en-US" altLang="zh-CN"/>
              <a:t> U </a:t>
            </a:r>
            <a:r>
              <a:rPr lang="zh-CN" altLang="en-US"/>
              <a:t>形编码器和解码器组成，而判别器评估去噪图像和高质量图像，来进行对抗训练</a:t>
            </a:r>
            <a:r>
              <a:rPr lang="en-US"/>
              <a:t>。</a:t>
            </a:r>
            <a:r>
              <a:rPr lang="zh-CN" altLang="en-US"/>
              <a:t>而且</a:t>
            </a:r>
            <a:r>
              <a:rPr lang="zh-CN" altLang="en-US">
                <a:sym typeface="+mn-ea"/>
              </a:rPr>
              <a:t>受到</a:t>
            </a:r>
            <a:r>
              <a:rPr lang="en-US" altLang="zh-CN">
                <a:sym typeface="+mn-ea"/>
              </a:rPr>
              <a:t> FFDNet </a:t>
            </a:r>
            <a:r>
              <a:rPr lang="zh-CN" altLang="en-US">
                <a:sym typeface="+mn-ea"/>
              </a:rPr>
              <a:t>的启发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生成器的输入要将红外图像和去噪引导图进行拼接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这样可以增强网络的去噪能力，防止噪声传播到</a:t>
            </a:r>
            <a:r>
              <a:rPr lang="en-US" altLang="zh-CN">
                <a:sym typeface="+mn-ea"/>
              </a:rPr>
              <a:t> CIM </a:t>
            </a:r>
            <a:r>
              <a:rPr lang="zh-CN" altLang="en-US">
                <a:sym typeface="+mn-ea"/>
              </a:rPr>
              <a:t>中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DDP 编码器的</a:t>
            </a:r>
            <a:r>
              <a:rPr lang="zh-CN" altLang="en-US">
                <a:sym typeface="+mn-ea"/>
              </a:rPr>
              <a:t>四个卷积块</a:t>
            </a:r>
            <a:r>
              <a:rPr lang="en-US" altLang="zh-CN">
                <a:sym typeface="+mn-ea"/>
              </a:rPr>
              <a:t>，对应输入到</a:t>
            </a:r>
            <a:r>
              <a:rPr lang="zh-CN" altLang="en-US">
                <a:sym typeface="+mn-ea"/>
              </a:rPr>
              <a:t>细节感知单元</a:t>
            </a:r>
            <a:r>
              <a:rPr lang="en-US" altLang="zh-CN">
                <a:sym typeface="+mn-ea"/>
              </a:rPr>
              <a:t>DAU，</a:t>
            </a:r>
            <a:r>
              <a:rPr lang="zh-CN" altLang="en-US">
                <a:sym typeface="+mn-ea"/>
              </a:rPr>
              <a:t>来捕获多尺度细节信息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细节感知单元本质上是一个专门设计的卷积核，它通过计算局部块内像素和中心像素之间的强度偏差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来提取高频信息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同时引入了一个动态调整系数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来控制不同细节的重要性程度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然后是对比度增强模块</a:t>
            </a:r>
            <a:r>
              <a:rPr lang="en-US" altLang="zh-CN"/>
              <a:t>CIM，</a:t>
            </a:r>
            <a:r>
              <a:rPr lang="zh-CN" altLang="en-US"/>
              <a:t>它将经过</a:t>
            </a:r>
            <a:r>
              <a:rPr lang="en-US" altLang="zh-CN"/>
              <a:t> DDP </a:t>
            </a:r>
            <a:r>
              <a:rPr lang="zh-CN" altLang="en-US"/>
              <a:t>的去噪红外图像和细节信息作为输入</a:t>
            </a:r>
            <a:r>
              <a:rPr lang="en-US" altLang="zh-CN"/>
              <a:t>。</a:t>
            </a:r>
            <a:r>
              <a:rPr lang="zh-CN" altLang="en-US"/>
              <a:t>将输入图像</a:t>
            </a:r>
            <a:r>
              <a:rPr lang="en-US" altLang="zh-CN"/>
              <a:t> </a:t>
            </a:r>
            <a:r>
              <a:rPr lang="zh-CN" altLang="en-US"/>
              <a:t>分解为低频对比度分量和高频细节分量</a:t>
            </a:r>
            <a:r>
              <a:rPr lang="en-US" altLang="zh-CN"/>
              <a:t>。</a:t>
            </a:r>
            <a:r>
              <a:rPr lang="zh-CN" altLang="en-US"/>
              <a:t>第一个分支使用细节增强器，同时结合来自</a:t>
            </a:r>
            <a:r>
              <a:rPr lang="en-US" altLang="zh-CN"/>
              <a:t> DAU </a:t>
            </a:r>
            <a:r>
              <a:rPr lang="zh-CN" altLang="en-US"/>
              <a:t>的细节信息，来锐化细节分量</a:t>
            </a:r>
            <a:r>
              <a:rPr lang="en-US" altLang="zh-CN"/>
              <a:t> </a:t>
            </a:r>
            <a:r>
              <a:rPr lang="zh-CN" altLang="en-US"/>
              <a:t>。第二个分支通过一个具有全局跳跃连接的对比度增强器。然后</a:t>
            </a:r>
            <a:r>
              <a:rPr lang="zh-CN" altLang="en-US">
                <a:sym typeface="+mn-ea"/>
              </a:rPr>
              <a:t>通过重建模块来恢复最终结果</a:t>
            </a:r>
            <a:r>
              <a:rPr lang="en-US" altLang="zh-CN">
                <a:sym typeface="+mn-ea"/>
              </a:rPr>
              <a:t>，</a:t>
            </a:r>
            <a:r>
              <a:rPr lang="zh-CN" altLang="en-US"/>
              <a:t>合并增强的低频对比度分量和高频细节分量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然后是用到的损失函数</a:t>
            </a:r>
            <a:r>
              <a:rPr lang="en-US" altLang="zh-CN"/>
              <a:t>。MsSSIM</a:t>
            </a:r>
            <a:r>
              <a:rPr lang="zh-CN" altLang="en-US"/>
              <a:t>评估去噪图和参考图的结构一致性</a:t>
            </a:r>
            <a:r>
              <a:rPr lang="en-US" altLang="zh-CN"/>
              <a:t>。GAN</a:t>
            </a:r>
            <a:r>
              <a:rPr lang="zh-CN" altLang="en-US"/>
              <a:t>损失评估去噪图像的真实性</a:t>
            </a:r>
            <a:r>
              <a:rPr lang="en-US" altLang="zh-CN"/>
              <a:t>。</a:t>
            </a:r>
            <a:r>
              <a:rPr lang="zh-CN" altLang="en-US"/>
              <a:t>细节损失和对比度损失评估生成的细节和对比度</a:t>
            </a:r>
            <a:r>
              <a:rPr lang="en-US" altLang="zh-CN"/>
              <a:t>，</a:t>
            </a:r>
            <a:r>
              <a:rPr lang="zh-CN" altLang="en-US"/>
              <a:t>和参考图的一致性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最后是实验部分</a:t>
            </a:r>
            <a:r>
              <a:rPr lang="en-US" altLang="zh-CN"/>
              <a:t>，</a:t>
            </a:r>
            <a:r>
              <a:rPr lang="zh-CN" altLang="en-US"/>
              <a:t>在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FLIR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IRE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DV 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三个数据集上进行测试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评估了去噪、对比度增强和级联方法的性能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发现单阶段去噪方法在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SSIM 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上存在显著的差异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对于对比度增强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在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VIF 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上差异大，表明视觉保真和细节保留不可靠。</a:t>
            </a:r>
            <a:r>
              <a:rPr lang="zh-CN" altLang="en-US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还分析了级联方法，通过整合去噪和对比度增强，相较单阶段方法都有所改进</a:t>
            </a:r>
            <a:r>
              <a:rPr lang="en-US" altLang="zh-CN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endParaRPr lang="en-US" altLang="zh-CN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作者还进行了消融实验</a:t>
            </a:r>
            <a:r>
              <a:rPr lang="en-US" altLang="zh-CN"/>
              <a:t>。</a:t>
            </a:r>
            <a:r>
              <a:rPr lang="zh-CN" altLang="en-US"/>
              <a:t>分别对三个模块</a:t>
            </a:r>
            <a:r>
              <a:rPr lang="en-US" altLang="zh-CN"/>
              <a:t>，</a:t>
            </a:r>
            <a:r>
              <a:rPr lang="zh-CN" altLang="en-US"/>
              <a:t>还有噪声引导图的方差水平进行消融</a:t>
            </a:r>
            <a:r>
              <a:rPr lang="en-US" altLang="zh-CN"/>
              <a:t>。</a:t>
            </a:r>
            <a:r>
              <a:rPr lang="zh-CN" altLang="en-US"/>
              <a:t>还验证了图像增强对下游任务准确性的影响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1865-B79A-43E4-B218-34456B6B12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E32C2-5FDC-40E1-AD53-545CC803DD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18" y="487688"/>
            <a:ext cx="3377364" cy="9381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279259"/>
            <a:ext cx="12192000" cy="2299792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-185979" y="2032990"/>
            <a:ext cx="4959457" cy="108489"/>
          </a:xfrm>
          <a:prstGeom prst="parallelogram">
            <a:avLst>
              <a:gd name="adj" fmla="val 80556"/>
            </a:avLst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7421105" y="4703038"/>
            <a:ext cx="4959457" cy="108489"/>
          </a:xfrm>
          <a:prstGeom prst="parallelogram">
            <a:avLst>
              <a:gd name="adj" fmla="val 80556"/>
            </a:avLst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845488" y="5388248"/>
            <a:ext cx="2332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err="1">
                <a:latin typeface="+mn-ea"/>
              </a:rPr>
              <a:t>沈彤</a:t>
            </a:r>
            <a:endParaRPr lang="zh-CN" altLang="en-US" sz="2400" b="1" dirty="0" err="1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52846" y="2588017"/>
            <a:ext cx="468630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600" b="1" spc="300" dirty="0">
                <a:solidFill>
                  <a:schemeClr val="bg1"/>
                </a:solidFill>
                <a:latin typeface="+mj-ea"/>
                <a:ea typeface="+mj-ea"/>
              </a:rPr>
              <a:t>文献阅读分享</a:t>
            </a:r>
            <a:endParaRPr lang="zh-CN" altLang="en-US" sz="56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3715132"/>
            <a:ext cx="12192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2025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年</a:t>
            </a:r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12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</a:t>
            </a:r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11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日</a:t>
            </a:r>
            <a:endParaRPr lang="zh-CN" altLang="en-US" sz="2600" b="1" spc="1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3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3F88"/>
                </a:solidFill>
              </a:rPr>
              <a:t>消融实验</a:t>
            </a:r>
            <a:endParaRPr lang="zh-CN" altLang="en-US" sz="2800" b="1" dirty="0">
              <a:solidFill>
                <a:srgbClr val="003F8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16020" y="255905"/>
            <a:ext cx="4335145" cy="318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：FLIR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IRE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DV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4161155"/>
            <a:ext cx="2720340" cy="2553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05" y="1195070"/>
            <a:ext cx="8856980" cy="2562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t="15738"/>
          <a:stretch>
            <a:fillRect/>
          </a:stretch>
        </p:blipFill>
        <p:spPr>
          <a:xfrm>
            <a:off x="-118745" y="1363980"/>
            <a:ext cx="3714750" cy="23933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135" y="4161155"/>
            <a:ext cx="7686040" cy="25755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22985" y="953135"/>
            <a:ext cx="521271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模块消融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57980" y="3757295"/>
            <a:ext cx="339407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评估下游任务准确性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2985" y="3757295"/>
            <a:ext cx="22675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噪声引导图消融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18" y="487688"/>
            <a:ext cx="3377364" cy="9381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279259"/>
            <a:ext cx="12192000" cy="2299792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-185979" y="2032990"/>
            <a:ext cx="4959457" cy="108489"/>
          </a:xfrm>
          <a:prstGeom prst="parallelogram">
            <a:avLst>
              <a:gd name="adj" fmla="val 80556"/>
            </a:avLst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7421105" y="4703038"/>
            <a:ext cx="4959457" cy="108489"/>
          </a:xfrm>
          <a:prstGeom prst="parallelogram">
            <a:avLst>
              <a:gd name="adj" fmla="val 80556"/>
            </a:avLst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52846" y="2588017"/>
            <a:ext cx="468630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600" b="1" spc="300" dirty="0">
                <a:solidFill>
                  <a:schemeClr val="bg1"/>
                </a:solidFill>
                <a:latin typeface="+mj-ea"/>
                <a:ea typeface="+mj-ea"/>
              </a:rPr>
              <a:t>文献阅读分享</a:t>
            </a:r>
            <a:endParaRPr lang="zh-CN" altLang="en-US" sz="56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3715132"/>
            <a:ext cx="12192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2025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年</a:t>
            </a:r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12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月</a:t>
            </a:r>
            <a:r>
              <a:rPr lang="en-US" altLang="zh-CN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11</a:t>
            </a:r>
            <a:r>
              <a:rPr lang="zh-CN" altLang="en-US" sz="2600" b="1" spc="1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日</a:t>
            </a:r>
            <a:endParaRPr lang="zh-CN" altLang="en-US" sz="2600" b="1" spc="1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00075" y="5317490"/>
            <a:ext cx="10958830" cy="139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780" y="158115"/>
            <a:ext cx="9410700" cy="10013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263" y="512598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4780" y="236855"/>
            <a:ext cx="9410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【论文阅读】</a:t>
            </a:r>
            <a:r>
              <a:rPr lang="en-US" altLang="zh-CN" sz="2400" b="1" dirty="0">
                <a:solidFill>
                  <a:srgbClr val="003F88"/>
                </a:solidFill>
                <a:sym typeface="+mn-ea"/>
              </a:rPr>
              <a:t>Detail-Aware Network for Infrared Image  Enhancement</a:t>
            </a:r>
            <a:r>
              <a:rPr lang="zh-CN" altLang="en-US" sz="2400" b="1" dirty="0">
                <a:solidFill>
                  <a:srgbClr val="003F88"/>
                </a:solidFill>
                <a:sym typeface="+mn-ea"/>
              </a:rPr>
              <a:t>【</a:t>
            </a:r>
            <a:r>
              <a:rPr lang="en-US" altLang="zh-CN" sz="2400" b="1" dirty="0">
                <a:solidFill>
                  <a:srgbClr val="003F88"/>
                </a:solidFill>
                <a:sym typeface="+mn-ea"/>
              </a:rPr>
              <a:t>TGRS</a:t>
            </a:r>
            <a:r>
              <a:rPr lang="en-US" altLang="zh-CN" sz="2400" b="1" dirty="0">
                <a:solidFill>
                  <a:srgbClr val="003F88"/>
                </a:solidFill>
                <a:sym typeface="+mn-ea"/>
              </a:rPr>
              <a:t> 2025</a:t>
            </a:r>
            <a:r>
              <a:rPr lang="zh-CN" altLang="en-US" sz="2400" b="1" dirty="0">
                <a:solidFill>
                  <a:srgbClr val="003F88"/>
                </a:solidFill>
                <a:sym typeface="+mn-ea"/>
              </a:rPr>
              <a:t>】</a:t>
            </a:r>
            <a:endParaRPr lang="en-US" altLang="zh-CN" sz="2400" b="1" dirty="0">
              <a:solidFill>
                <a:srgbClr val="003F88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2960" y="5412740"/>
            <a:ext cx="10735945" cy="1180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60000"/>
              </a:lnSpc>
            </a:pP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1、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提出新颖的框架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DCDNet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，是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首个在多阶段红外图像增强过程中采用细节保留策略的方法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2、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提出了一种新颖的细节感知单元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DAU，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整合在去噪模块和对比度改善模块之间</a:t>
            </a:r>
            <a:endParaRPr lang="en-US" altLang="zh-CN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227455"/>
            <a:ext cx="10666095" cy="402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161" y="269066"/>
            <a:ext cx="20452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Motivation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748020" y="986790"/>
            <a:ext cx="0" cy="2750820"/>
          </a:xfrm>
          <a:prstGeom prst="line">
            <a:avLst/>
          </a:prstGeom>
          <a:ln w="38100" cap="flat" cmpd="sng" algn="ctr">
            <a:solidFill>
              <a:srgbClr val="8994BD"/>
            </a:solidFill>
            <a:prstDash val="lg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左大括号 6"/>
          <p:cNvSpPr/>
          <p:nvPr/>
        </p:nvSpPr>
        <p:spPr>
          <a:xfrm>
            <a:off x="752475" y="1517015"/>
            <a:ext cx="76200" cy="878205"/>
          </a:xfrm>
          <a:prstGeom prst="leftBrace">
            <a:avLst/>
          </a:prstGeom>
          <a:ln w="444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2740" y="930275"/>
            <a:ext cx="2044700" cy="31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j-ea"/>
                <a:ea typeface="+mj-ea"/>
                <a:cs typeface="+mn-ea"/>
                <a:sym typeface="+mn-ea"/>
              </a:rPr>
              <a:t>去噪方法</a:t>
            </a:r>
            <a:r>
              <a:rPr lang="en-US" altLang="zh-CN" sz="2000" b="1" dirty="0">
                <a:solidFill>
                  <a:srgbClr val="003F88"/>
                </a:solidFill>
                <a:highlight>
                  <a:srgbClr val="C0C0C0"/>
                </a:highlight>
                <a:latin typeface="+mj-ea"/>
                <a:ea typeface="+mj-ea"/>
                <a:cs typeface="+mn-ea"/>
                <a:sym typeface="+mn-ea"/>
              </a:rPr>
              <a:t>：</a:t>
            </a:r>
            <a:endParaRPr lang="en-US" altLang="zh-CN" sz="2000" b="1" dirty="0">
              <a:solidFill>
                <a:srgbClr val="003F88"/>
              </a:solidFill>
              <a:highlight>
                <a:srgbClr val="C0C0C0"/>
              </a:highlight>
              <a:latin typeface="+mj-ea"/>
              <a:ea typeface="+mj-ea"/>
              <a:cs typeface="+mn-ea"/>
              <a:sym typeface="+mn-ea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6457315" y="1541145"/>
            <a:ext cx="76200" cy="878205"/>
          </a:xfrm>
          <a:prstGeom prst="leftBrace">
            <a:avLst/>
          </a:prstGeom>
          <a:ln w="444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46775" y="973455"/>
            <a:ext cx="2044700" cy="31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对比度改善方法</a:t>
            </a:r>
            <a:r>
              <a:rPr lang="en-US" altLang="zh-CN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：</a:t>
            </a:r>
            <a:endParaRPr lang="en-US" altLang="zh-CN" sz="2000" b="1" dirty="0">
              <a:solidFill>
                <a:srgbClr val="003F88"/>
              </a:solidFill>
              <a:highlight>
                <a:srgbClr val="C0C0C0"/>
              </a:highlight>
              <a:latin typeface="+mn-ea"/>
              <a:cs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55040" y="1365885"/>
            <a:ext cx="4189095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数学变换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傅里叶变换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小波变换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5040" y="1750695"/>
            <a:ext cx="4189095" cy="405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滤波技术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稀疏光谱空间和低秩表示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10560" y="6299200"/>
            <a:ext cx="597535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在多阶段红外图像增强过程中采用细节保留策略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07175" y="1408430"/>
            <a:ext cx="4756150" cy="30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基于变换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直方图均衡化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伽马校正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7175" y="1759585"/>
            <a:ext cx="4949825" cy="30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基于模型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基于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Retinex 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模型的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SSR、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MSR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7175" y="2138680"/>
            <a:ext cx="5317490" cy="371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基于学习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：FFAN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et、DehazeNet、Cycle-GAN 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2707005" y="2923540"/>
            <a:ext cx="290830" cy="456565"/>
          </a:xfrm>
          <a:prstGeom prst="downArrow">
            <a:avLst/>
          </a:prstGeom>
          <a:solidFill>
            <a:srgbClr val="003F88"/>
          </a:solidFill>
          <a:ln>
            <a:solidFill>
              <a:srgbClr val="003F8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8546465" y="2916555"/>
            <a:ext cx="290830" cy="456565"/>
          </a:xfrm>
          <a:prstGeom prst="downArrow">
            <a:avLst/>
          </a:prstGeom>
          <a:solidFill>
            <a:srgbClr val="003F88"/>
          </a:solidFill>
          <a:ln>
            <a:solidFill>
              <a:srgbClr val="003F8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55040" y="2112645"/>
            <a:ext cx="4582795" cy="405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深度学习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：DnCNN、IRCNN、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FFDNet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58865" y="3462020"/>
            <a:ext cx="5618480" cy="598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对比度增强会放大噪声和伪影，而不是保留实际细节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2660" y="3493770"/>
            <a:ext cx="431673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在减少噪声的同时会平滑掉精细细节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27355" y="4008120"/>
            <a:ext cx="11256645" cy="0"/>
          </a:xfrm>
          <a:prstGeom prst="line">
            <a:avLst/>
          </a:prstGeom>
          <a:ln w="38100" cap="flat" cmpd="sng" algn="ctr">
            <a:solidFill>
              <a:srgbClr val="8994BD"/>
            </a:solidFill>
            <a:prstDash val="lg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589655" y="4152900"/>
            <a:ext cx="431673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红外图像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噪声、低对比度和细节缺失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流程图: 可选过程 39"/>
          <p:cNvSpPr/>
          <p:nvPr>
            <p:custDataLst>
              <p:tags r:id="rId2"/>
            </p:custDataLst>
          </p:nvPr>
        </p:nvSpPr>
        <p:spPr>
          <a:xfrm>
            <a:off x="2707005" y="4770755"/>
            <a:ext cx="1953895" cy="568960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2707005" y="4846320"/>
            <a:ext cx="195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去噪模块</a:t>
            </a:r>
            <a:endParaRPr lang="zh-CN" altLang="en-US" sz="20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4" name="流程图: 可选过程 33"/>
          <p:cNvSpPr/>
          <p:nvPr>
            <p:custDataLst>
              <p:tags r:id="rId4"/>
            </p:custDataLst>
          </p:nvPr>
        </p:nvSpPr>
        <p:spPr>
          <a:xfrm>
            <a:off x="6791325" y="4770755"/>
            <a:ext cx="2045970" cy="568960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6765290" y="4857750"/>
            <a:ext cx="20720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对比度增强模块</a:t>
            </a:r>
            <a:endParaRPr lang="zh-CN" altLang="en-US" sz="20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6" name="流程图: 可选过程 35"/>
          <p:cNvSpPr/>
          <p:nvPr>
            <p:custDataLst>
              <p:tags r:id="rId6"/>
            </p:custDataLst>
          </p:nvPr>
        </p:nvSpPr>
        <p:spPr>
          <a:xfrm>
            <a:off x="4660900" y="5600700"/>
            <a:ext cx="1953895" cy="568960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4770755" y="5730875"/>
            <a:ext cx="195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细节感知单元</a:t>
            </a:r>
            <a:endParaRPr lang="zh-CN" altLang="en-US" sz="20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1300" y="2541905"/>
            <a:ext cx="597535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ea"/>
              </a:rPr>
              <a:t>应用于红外图像领域时，表现出较差的视觉效果和细节减少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24650" y="2534920"/>
            <a:ext cx="597535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ea"/>
              </a:rPr>
              <a:t>通常评估的是无噪声图像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ea"/>
              </a:rPr>
              <a:t>自然图像中噪声不可避免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4848860" y="5055235"/>
            <a:ext cx="1765935" cy="0"/>
          </a:xfrm>
          <a:prstGeom prst="straightConnector1">
            <a:avLst/>
          </a:prstGeom>
          <a:ln w="38100" cap="flat" cmpd="sng" algn="ctr">
            <a:solidFill>
              <a:schemeClr val="accent1">
                <a:shade val="50000"/>
              </a:schemeClr>
            </a:solidFill>
            <a:prstDash val="dash"/>
            <a:miter lim="800000"/>
            <a:headEnd type="none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6747510" y="5354320"/>
            <a:ext cx="1076960" cy="673735"/>
          </a:xfrm>
          <a:prstGeom prst="bentConnector2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 rot="5400000" flipV="1">
            <a:off x="3757930" y="5186045"/>
            <a:ext cx="640080" cy="976630"/>
          </a:xfrm>
          <a:prstGeom prst="bentConnector2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54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Methodology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2628900"/>
            <a:ext cx="10808970" cy="4076065"/>
          </a:xfrm>
          <a:prstGeom prst="rect">
            <a:avLst/>
          </a:prstGeom>
        </p:spPr>
      </p:pic>
      <p:sp>
        <p:nvSpPr>
          <p:cNvPr id="40" name="流程图: 可选过程 39"/>
          <p:cNvSpPr/>
          <p:nvPr>
            <p:custDataLst>
              <p:tags r:id="rId3"/>
            </p:custDataLst>
          </p:nvPr>
        </p:nvSpPr>
        <p:spPr>
          <a:xfrm>
            <a:off x="2924175" y="1942465"/>
            <a:ext cx="2218055" cy="677545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990850" y="2051050"/>
            <a:ext cx="264541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深度去噪先验（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DDP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6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4" name="流程图: 可选过程 33"/>
          <p:cNvSpPr/>
          <p:nvPr>
            <p:custDataLst>
              <p:tags r:id="rId5"/>
            </p:custDataLst>
          </p:nvPr>
        </p:nvSpPr>
        <p:spPr>
          <a:xfrm>
            <a:off x="7146925" y="1942465"/>
            <a:ext cx="2406015" cy="708660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7245985" y="2051050"/>
            <a:ext cx="343852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对比度改善模块（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CIM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）</a:t>
            </a:r>
            <a:endParaRPr lang="zh-CN" altLang="en-US" sz="16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36" name="流程图: 可选过程 35"/>
          <p:cNvSpPr/>
          <p:nvPr>
            <p:custDataLst>
              <p:tags r:id="rId7"/>
            </p:custDataLst>
          </p:nvPr>
        </p:nvSpPr>
        <p:spPr>
          <a:xfrm>
            <a:off x="5054600" y="904240"/>
            <a:ext cx="2268220" cy="678180"/>
          </a:xfrm>
          <a:prstGeom prst="flowChartAlternateProcess">
            <a:avLst/>
          </a:prstGeom>
          <a:ln w="28575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5105400" y="1100455"/>
            <a:ext cx="2218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细节感知单元</a:t>
            </a:r>
            <a:r>
              <a:rPr lang="en-US" altLang="zh-CN" sz="16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（</a:t>
            </a:r>
            <a:r>
              <a:rPr lang="en-US" altLang="zh-CN" sz="1600" b="1" dirty="0">
                <a:solidFill>
                  <a:srgbClr val="003F88"/>
                </a:solidFill>
                <a:latin typeface="微软雅黑" charset="-122"/>
                <a:ea typeface="微软雅黑" charset="-122"/>
                <a:sym typeface="+mn-ea"/>
              </a:rPr>
              <a:t>DAU）</a:t>
            </a:r>
            <a:endParaRPr lang="en-US" altLang="zh-CN" sz="1600" b="1" dirty="0">
              <a:solidFill>
                <a:srgbClr val="003F88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261610" y="2296795"/>
            <a:ext cx="1765935" cy="0"/>
          </a:xfrm>
          <a:prstGeom prst="straightConnector1">
            <a:avLst/>
          </a:prstGeom>
          <a:ln w="38100" cap="flat" cmpd="sng" algn="ctr">
            <a:solidFill>
              <a:schemeClr val="accent1">
                <a:shade val="50000"/>
              </a:schemeClr>
            </a:solidFill>
            <a:prstDash val="dash"/>
            <a:miter lim="800000"/>
            <a:headEnd type="none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 flipV="1">
            <a:off x="3683000" y="1210310"/>
            <a:ext cx="1269365" cy="701040"/>
          </a:xfrm>
          <a:prstGeom prst="bentConnector3">
            <a:avLst>
              <a:gd name="adj1" fmla="val 135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7425055" y="1236345"/>
            <a:ext cx="1026795" cy="673100"/>
          </a:xfrm>
          <a:prstGeom prst="bentConnector2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54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Methodology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35"/>
            <a:ext cx="6303010" cy="4836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3010" y="918845"/>
            <a:ext cx="3209925" cy="35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深度去噪先验（</a:t>
            </a:r>
            <a:r>
              <a:rPr lang="en-US" altLang="zh-CN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DDP</a:t>
            </a: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）</a:t>
            </a:r>
            <a:endParaRPr lang="zh-CN" altLang="en-US" sz="2000" b="1" dirty="0">
              <a:solidFill>
                <a:srgbClr val="003F88"/>
              </a:solidFill>
              <a:highlight>
                <a:srgbClr val="C0C0C0"/>
              </a:highlight>
              <a:latin typeface="+mn-ea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1351915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输入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红外图像和去噪引导图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1796415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结构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生成器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+ 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判别器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   </a:t>
            </a:r>
            <a:endParaRPr lang="en-US" altLang="zh-CN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4295" y="2240915"/>
            <a:ext cx="5212715" cy="1050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生成器包含编码器和解码器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编码器四个卷积块的输出是相应尺度的细节感知单元的输入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endParaRPr lang="en-US" altLang="zh-CN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判别器的结构类似于生成器的解码器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。</a:t>
            </a:r>
            <a:endParaRPr lang="en-US" altLang="zh-CN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6122670" y="3529330"/>
            <a:ext cx="5848350" cy="0"/>
          </a:xfrm>
          <a:prstGeom prst="line">
            <a:avLst/>
          </a:prstGeom>
          <a:ln w="38100" cap="flat" cmpd="sng" algn="ctr">
            <a:solidFill>
              <a:srgbClr val="8994BD"/>
            </a:solidFill>
            <a:prstDash val="lg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03010" y="3610610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细节感知单元（</a:t>
            </a:r>
            <a:r>
              <a:rPr lang="en-US" altLang="zh-CN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DAU</a:t>
            </a: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）</a:t>
            </a:r>
            <a:endParaRPr lang="zh-CN" altLang="en-US" sz="2000" b="1" dirty="0">
              <a:solidFill>
                <a:srgbClr val="003F88"/>
              </a:solidFill>
              <a:highlight>
                <a:srgbClr val="C0C0C0"/>
              </a:highlight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5"/>
          <p:cNvPicPr/>
          <p:nvPr/>
        </p:nvPicPr>
        <p:blipFill>
          <a:blip r:embed="rId3"/>
          <a:srcRect r="12998"/>
          <a:stretch>
            <a:fillRect/>
          </a:stretch>
        </p:blipFill>
        <p:spPr>
          <a:xfrm>
            <a:off x="6303010" y="4512310"/>
            <a:ext cx="4773295" cy="133413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/>
          <a:srcRect r="15141"/>
          <a:stretch>
            <a:fillRect/>
          </a:stretch>
        </p:blipFill>
        <p:spPr>
          <a:xfrm>
            <a:off x="6096000" y="5873750"/>
            <a:ext cx="5349240" cy="784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24295" y="4055110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提取高频细节信息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+ 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可学习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变换参数</a:t>
            </a:r>
            <a:endParaRPr lang="en-US" altLang="zh-CN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下箭头 20"/>
          <p:cNvSpPr/>
          <p:nvPr/>
        </p:nvSpPr>
        <p:spPr>
          <a:xfrm rot="16200000">
            <a:off x="2731135" y="5265420"/>
            <a:ext cx="184150" cy="2393315"/>
          </a:xfrm>
          <a:prstGeom prst="downArrow">
            <a:avLst/>
          </a:prstGeom>
          <a:solidFill>
            <a:srgbClr val="003F88"/>
          </a:solidFill>
          <a:ln>
            <a:solidFill>
              <a:srgbClr val="003F8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20725" y="6239510"/>
            <a:ext cx="1043940" cy="35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编码器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0980" y="6256020"/>
            <a:ext cx="2272030" cy="35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解码器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01240" y="6009005"/>
            <a:ext cx="1043940" cy="355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DAU</a:t>
            </a:r>
            <a:endParaRPr lang="en-US" altLang="zh-CN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54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Methodology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885180" y="1457960"/>
            <a:ext cx="76200" cy="878205"/>
          </a:xfrm>
          <a:prstGeom prst="leftBrace">
            <a:avLst/>
          </a:prstGeom>
          <a:ln w="444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" y="1457960"/>
            <a:ext cx="5735955" cy="4854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68060" y="1457960"/>
            <a:ext cx="6076315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低频对比度分量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L：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图像的全局信息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（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整体亮度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大轮廓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）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85840" y="1941830"/>
            <a:ext cx="5948680" cy="318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高频细节分量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R：R=I-L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（细微纹理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边缘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）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77255" y="3807460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U 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形细节增强器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2450" y="1584960"/>
            <a:ext cx="139827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去噪图像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5"/>
          <p:cNvPicPr/>
          <p:nvPr/>
        </p:nvPicPr>
        <p:blipFill>
          <a:blip r:embed="rId3"/>
          <a:srcRect r="13732"/>
          <a:stretch>
            <a:fillRect/>
          </a:stretch>
        </p:blipFill>
        <p:spPr>
          <a:xfrm>
            <a:off x="6185535" y="2990850"/>
            <a:ext cx="4596765" cy="790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61380" y="2577465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对比度增强器</a:t>
            </a:r>
            <a:endParaRPr lang="zh-CN" altLang="en-US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02070" y="4218305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解码阶段融合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DAU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模块提取的未被去噪过程破坏的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原始细节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0" name="图片 19"/>
          <p:cNvPicPr/>
          <p:nvPr/>
        </p:nvPicPr>
        <p:blipFill>
          <a:blip r:embed="rId4"/>
          <a:srcRect r="17779"/>
          <a:stretch>
            <a:fillRect/>
          </a:stretch>
        </p:blipFill>
        <p:spPr>
          <a:xfrm>
            <a:off x="6532880" y="4568190"/>
            <a:ext cx="4742815" cy="9163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977255" y="5607685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重建模块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通过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CNN合并</a:t>
            </a: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对比度分量和细节分量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2450" y="845820"/>
            <a:ext cx="3738880" cy="318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j-ea"/>
                <a:ea typeface="+mj-ea"/>
                <a:cs typeface="+mj-ea"/>
                <a:sym typeface="+mn-ea"/>
              </a:rPr>
              <a:t>对比度改善模块（</a:t>
            </a:r>
            <a:r>
              <a:rPr lang="en-US" altLang="zh-CN" sz="2000" b="1" dirty="0">
                <a:solidFill>
                  <a:srgbClr val="003F88"/>
                </a:solidFill>
                <a:highlight>
                  <a:srgbClr val="C0C0C0"/>
                </a:highlight>
                <a:latin typeface="+mj-ea"/>
                <a:ea typeface="+mj-ea"/>
                <a:cs typeface="+mj-ea"/>
                <a:sym typeface="+mn-ea"/>
              </a:rPr>
              <a:t>CIM</a:t>
            </a:r>
            <a:r>
              <a:rPr lang="zh-CN" altLang="en-US" sz="2000" b="1" dirty="0">
                <a:solidFill>
                  <a:srgbClr val="003F88"/>
                </a:solidFill>
                <a:highlight>
                  <a:srgbClr val="C0C0C0"/>
                </a:highlight>
                <a:latin typeface="+mj-ea"/>
                <a:ea typeface="+mj-ea"/>
                <a:cs typeface="+mj-ea"/>
                <a:sym typeface="+mn-ea"/>
              </a:rPr>
              <a:t>）</a:t>
            </a:r>
            <a:endParaRPr lang="zh-CN" altLang="en-US" sz="2000" b="1" dirty="0">
              <a:solidFill>
                <a:srgbClr val="003F88"/>
              </a:solidFill>
              <a:highlight>
                <a:srgbClr val="C0C0C0"/>
              </a:highlight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54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Methodology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77440" y="6169660"/>
            <a:ext cx="6375400" cy="519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总损失</a:t>
            </a:r>
            <a:r>
              <a:rPr lang="en-US" altLang="zh-CN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</a:t>
            </a:r>
            <a:endParaRPr lang="en-US" altLang="zh-CN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795020"/>
            <a:ext cx="9654540" cy="36410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5985" y="4314825"/>
            <a:ext cx="521271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MsSSIM 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损失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：DDP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生成器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输出端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9035" y="4297045"/>
            <a:ext cx="521271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细节损失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：CIM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细节增强器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10" y="6297930"/>
            <a:ext cx="2501900" cy="30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6283325"/>
            <a:ext cx="3594100" cy="292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95985" y="5103495"/>
            <a:ext cx="521271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GAN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损失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：DDP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生成器和判别器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之间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49035" y="5126990"/>
            <a:ext cx="521271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"/>
            </a:pP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对比度损失</a:t>
            </a:r>
            <a:r>
              <a:rPr lang="en-US" altLang="zh-CN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：CIM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对比度</a:t>
            </a:r>
            <a:r>
              <a:rPr lang="zh-CN" altLang="en-US" sz="16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增强器</a:t>
            </a:r>
            <a:endParaRPr lang="zh-CN" altLang="en-US" sz="16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725670"/>
            <a:ext cx="3251200" cy="2921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85" y="5689600"/>
            <a:ext cx="4305300" cy="304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920" y="4608830"/>
            <a:ext cx="1625600" cy="584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547360"/>
            <a:ext cx="28956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3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Experiments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16020" y="255905"/>
            <a:ext cx="4335145" cy="318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：FLIR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IRE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DV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1556385"/>
            <a:ext cx="10121265" cy="500697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26415" y="1005840"/>
            <a:ext cx="4316730" cy="356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 dirty="0">
                <a:solidFill>
                  <a:srgbClr val="003F88"/>
                </a:solidFill>
                <a:highlight>
                  <a:srgbClr val="C0C0C0"/>
                </a:highlight>
                <a:latin typeface="+mn-ea"/>
                <a:cs typeface="+mn-ea"/>
                <a:sym typeface="+mn-ea"/>
              </a:rPr>
              <a:t>对比实验</a:t>
            </a:r>
            <a:endParaRPr lang="zh-CN" altLang="en-US" sz="2400" b="1" dirty="0">
              <a:solidFill>
                <a:srgbClr val="003F88"/>
              </a:solidFill>
              <a:highlight>
                <a:srgbClr val="C0C0C0"/>
              </a:highlight>
              <a:latin typeface="+mn-ea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70555" y="1055370"/>
            <a:ext cx="4335145" cy="318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去噪、对比度增强和级联方法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509" y="415637"/>
            <a:ext cx="8035637" cy="411017"/>
            <a:chOff x="387927" y="452582"/>
            <a:chExt cx="8035637" cy="411017"/>
          </a:xfrm>
        </p:grpSpPr>
        <p:sp>
          <p:nvSpPr>
            <p:cNvPr id="2" name="矩形 1"/>
            <p:cNvSpPr/>
            <p:nvPr/>
          </p:nvSpPr>
          <p:spPr>
            <a:xfrm>
              <a:off x="387927" y="452582"/>
              <a:ext cx="387928" cy="184727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581891" y="544945"/>
              <a:ext cx="512618" cy="318654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51345" y="826655"/>
              <a:ext cx="7472219" cy="0"/>
            </a:xfrm>
            <a:prstGeom prst="line">
              <a:avLst/>
            </a:prstGeom>
            <a:ln w="57150">
              <a:solidFill>
                <a:srgbClr val="003F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68" y="277013"/>
            <a:ext cx="2045209" cy="5681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5225" y="269240"/>
            <a:ext cx="283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3F88"/>
                </a:solidFill>
              </a:rPr>
              <a:t>Experiments</a:t>
            </a:r>
            <a:endParaRPr lang="en-US" altLang="zh-CN" sz="2800" b="1" dirty="0">
              <a:solidFill>
                <a:srgbClr val="003F8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16020" y="255905"/>
            <a:ext cx="4335145" cy="318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：FLIR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IRE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 DV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1003"/>
          <a:stretch>
            <a:fillRect/>
          </a:stretch>
        </p:blipFill>
        <p:spPr>
          <a:xfrm>
            <a:off x="1165225" y="1005840"/>
            <a:ext cx="9424035" cy="186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50000"/>
          <a:stretch>
            <a:fillRect/>
          </a:stretch>
        </p:blipFill>
        <p:spPr>
          <a:xfrm>
            <a:off x="1308735" y="2828925"/>
            <a:ext cx="9280525" cy="2240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4087"/>
          <a:stretch>
            <a:fillRect/>
          </a:stretch>
        </p:blipFill>
        <p:spPr>
          <a:xfrm>
            <a:off x="962660" y="5186680"/>
            <a:ext cx="9842500" cy="1534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589260" y="1519555"/>
            <a:ext cx="1681480" cy="31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DV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57510" y="3429000"/>
            <a:ext cx="1681480" cy="31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FLIR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57510" y="5592445"/>
            <a:ext cx="1681480" cy="31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IRE </a:t>
            </a:r>
            <a:r>
              <a:rPr lang="zh-CN" altLang="en-US" sz="2000" b="1" dirty="0">
                <a:solidFill>
                  <a:srgbClr val="003F88"/>
                </a:solidFill>
                <a:latin typeface="+mn-ea"/>
                <a:cs typeface="+mn-ea"/>
                <a:sym typeface="+mn-ea"/>
              </a:rPr>
              <a:t>数据集</a:t>
            </a:r>
            <a:endParaRPr lang="zh-CN" altLang="en-US" sz="2000" b="1" dirty="0">
              <a:solidFill>
                <a:srgbClr val="003F88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10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11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12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2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3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4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5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6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7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8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ags/tag9.xml><?xml version="1.0" encoding="utf-8"?>
<p:tagLst xmlns:p="http://schemas.openxmlformats.org/presentationml/2006/main">
  <p:tag name="KSO_WM_DIAGRAM_VIRTUALLY_FRAME" val="{&quot;height&quot;:76.55,&quot;left&quot;:86.4,&quot;top&quot;:406.25,&quot;width&quot;:818.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文字</Application>
  <PresentationFormat>宽屏</PresentationFormat>
  <Paragraphs>138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黑体</vt:lpstr>
      <vt:lpstr>微软雅黑</vt:lpstr>
      <vt:lpstr>汉仪旗黑</vt:lpstr>
      <vt:lpstr>Wingdings</vt:lpstr>
      <vt:lpstr>汉仪中黑KW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微软雅黑</vt:lpstr>
      <vt:lpstr>黑体</vt:lpstr>
      <vt:lpstr>Arial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</dc:creator>
  <cp:lastModifiedBy>rrrrr</cp:lastModifiedBy>
  <cp:revision>64</cp:revision>
  <dcterms:created xsi:type="dcterms:W3CDTF">2025-12-10T01:47:27Z</dcterms:created>
  <dcterms:modified xsi:type="dcterms:W3CDTF">2025-12-10T01:47:27Z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57712CC5EB5942B8AA06948D6176FF45_12</vt:lpwstr>
  </property>
  <property fmtid="{D5CDD505-2E9C-101B-9397-08002B2CF9AE}" pid="3" name="KSOProductBuildVer">
    <vt:lpwstr>2052-7.4.1.8983</vt:lpwstr>
  </property>
</Properties>
</file>